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3" r:id="rId4"/>
  </p:sldMasterIdLst>
  <p:notesMasterIdLst>
    <p:notesMasterId r:id="rId15"/>
  </p:notesMasterIdLst>
  <p:sldIdLst>
    <p:sldId id="257" r:id="rId5"/>
    <p:sldId id="258" r:id="rId6"/>
    <p:sldId id="259" r:id="rId7"/>
    <p:sldId id="261" r:id="rId8"/>
    <p:sldId id="262" r:id="rId9"/>
    <p:sldId id="263" r:id="rId10"/>
    <p:sldId id="264" r:id="rId11"/>
    <p:sldId id="265" r:id="rId12"/>
    <p:sldId id="267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0A0A32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AA9A01-3124-4D47-B903-5D62154C1490}" v="3" dt="2024-07-12T06:51:28.9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660"/>
  </p:normalViewPr>
  <p:slideViewPr>
    <p:cSldViewPr snapToGrid="0">
      <p:cViewPr varScale="1">
        <p:scale>
          <a:sx n="84" d="100"/>
          <a:sy n="84" d="100"/>
        </p:scale>
        <p:origin x="49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tendra Reddy Tamma" userId="06a0cac70e0f6414" providerId="LiveId" clId="{EBAA9A01-3124-4D47-B903-5D62154C1490}"/>
    <pc:docChg chg="undo custSel modSld">
      <pc:chgData name="Jitendra Reddy Tamma" userId="06a0cac70e0f6414" providerId="LiveId" clId="{EBAA9A01-3124-4D47-B903-5D62154C1490}" dt="2024-07-12T07:13:48.769" v="12"/>
      <pc:docMkLst>
        <pc:docMk/>
      </pc:docMkLst>
      <pc:sldChg chg="addSp modSp mod">
        <pc:chgData name="Jitendra Reddy Tamma" userId="06a0cac70e0f6414" providerId="LiveId" clId="{EBAA9A01-3124-4D47-B903-5D62154C1490}" dt="2024-07-12T06:51:24.028" v="10"/>
        <pc:sldMkLst>
          <pc:docMk/>
          <pc:sldMk cId="2475805559" sldId="257"/>
        </pc:sldMkLst>
        <pc:spChg chg="mod">
          <ac:chgData name="Jitendra Reddy Tamma" userId="06a0cac70e0f6414" providerId="LiveId" clId="{EBAA9A01-3124-4D47-B903-5D62154C1490}" dt="2024-07-12T06:47:46.393" v="1"/>
          <ac:spMkLst>
            <pc:docMk/>
            <pc:sldMk cId="2475805559" sldId="257"/>
            <ac:spMk id="3" creationId="{835D6E6B-3353-491C-A3C6-F278D6CED8B3}"/>
          </ac:spMkLst>
        </pc:spChg>
        <pc:picChg chg="add mod">
          <ac:chgData name="Jitendra Reddy Tamma" userId="06a0cac70e0f6414" providerId="LiveId" clId="{EBAA9A01-3124-4D47-B903-5D62154C1490}" dt="2024-07-12T06:51:24.028" v="10"/>
          <ac:picMkLst>
            <pc:docMk/>
            <pc:sldMk cId="2475805559" sldId="257"/>
            <ac:picMk id="5" creationId="{2B52792A-989A-FF97-D575-D2C22103F425}"/>
          </ac:picMkLst>
        </pc:picChg>
      </pc:sldChg>
      <pc:sldChg chg="modSp mod">
        <pc:chgData name="Jitendra Reddy Tamma" userId="06a0cac70e0f6414" providerId="LiveId" clId="{EBAA9A01-3124-4D47-B903-5D62154C1490}" dt="2024-07-12T07:13:48.769" v="12"/>
        <pc:sldMkLst>
          <pc:docMk/>
          <pc:sldMk cId="958589618" sldId="266"/>
        </pc:sldMkLst>
        <pc:spChg chg="mod">
          <ac:chgData name="Jitendra Reddy Tamma" userId="06a0cac70e0f6414" providerId="LiveId" clId="{EBAA9A01-3124-4D47-B903-5D62154C1490}" dt="2024-07-12T07:13:48.769" v="12"/>
          <ac:spMkLst>
            <pc:docMk/>
            <pc:sldMk cId="958589618" sldId="266"/>
            <ac:spMk id="3" creationId="{27EBACB0-5504-CAD6-951C-D14217A08A80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D291B17-9318-49DB-B28B-6E5994AE9581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955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32624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43396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86559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8818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2611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41338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7078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636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195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041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7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7/12/2024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71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7/12/2024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64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7/12/2024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02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103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88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98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  <p:sldLayoutId id="2147483778" r:id="rId15"/>
    <p:sldLayoutId id="2147483779" r:id="rId16"/>
    <p:sldLayoutId id="2147483780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jitendrareddyt27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5415" y="666829"/>
            <a:ext cx="9389325" cy="621353"/>
          </a:xfrm>
        </p:spPr>
        <p:txBody>
          <a:bodyPr>
            <a:normAutofit fontScale="90000"/>
          </a:bodyPr>
          <a:lstStyle/>
          <a:p>
            <a:r>
              <a:rPr lang="en-GB" sz="3600" dirty="0"/>
              <a:t>Student </a:t>
            </a:r>
            <a:r>
              <a:rPr lang="en-GB" dirty="0"/>
              <a:t>Details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4288" y="1402814"/>
            <a:ext cx="9270452" cy="3608098"/>
          </a:xfrm>
        </p:spPr>
        <p:txBody>
          <a:bodyPr>
            <a:normAutofit fontScale="85000" lnSpcReduction="20000"/>
          </a:bodyPr>
          <a:lstStyle/>
          <a:p>
            <a:r>
              <a:rPr lang="en-GB" dirty="0">
                <a:solidFill>
                  <a:srgbClr val="002060"/>
                </a:solidFill>
              </a:rPr>
              <a:t>Name 			              : </a:t>
            </a:r>
            <a:r>
              <a:rPr lang="en-GB" dirty="0">
                <a:solidFill>
                  <a:schemeClr val="tx1"/>
                </a:solidFill>
              </a:rPr>
              <a:t>TAMMA JITENDRA REDDY</a:t>
            </a:r>
          </a:p>
          <a:p>
            <a:r>
              <a:rPr lang="en-GB" dirty="0">
                <a:solidFill>
                  <a:srgbClr val="002060"/>
                </a:solidFill>
              </a:rPr>
              <a:t>Skills id 			              : </a:t>
            </a:r>
            <a:r>
              <a:rPr lang="en-GB" dirty="0">
                <a:hlinkClick r:id="rId2"/>
              </a:rPr>
              <a:t>jitendrareddyt27@gmail.com</a:t>
            </a:r>
            <a:endParaRPr lang="en-GB" dirty="0"/>
          </a:p>
          <a:p>
            <a:r>
              <a:rPr lang="en-GB" dirty="0">
                <a:solidFill>
                  <a:srgbClr val="002060"/>
                </a:solidFill>
              </a:rPr>
              <a:t>Roll no 			              : </a:t>
            </a:r>
            <a:r>
              <a:rPr lang="en-GB" dirty="0">
                <a:solidFill>
                  <a:schemeClr val="tx1"/>
                </a:solidFill>
              </a:rPr>
              <a:t>22fe1a1254</a:t>
            </a:r>
          </a:p>
          <a:p>
            <a:r>
              <a:rPr lang="en-GB" dirty="0">
                <a:solidFill>
                  <a:srgbClr val="002060"/>
                </a:solidFill>
              </a:rPr>
              <a:t>Email 			              : </a:t>
            </a:r>
            <a:r>
              <a:rPr lang="en-GB" dirty="0">
                <a:hlinkClick r:id="rId2"/>
              </a:rPr>
              <a:t>jitendrareddyt27@gmail.com</a:t>
            </a:r>
            <a:endParaRPr lang="en-GB" dirty="0"/>
          </a:p>
          <a:p>
            <a:r>
              <a:rPr lang="en-GB" dirty="0">
                <a:solidFill>
                  <a:srgbClr val="002060"/>
                </a:solidFill>
              </a:rPr>
              <a:t>Branch			              : </a:t>
            </a:r>
            <a:r>
              <a:rPr lang="en-GB" dirty="0">
                <a:solidFill>
                  <a:schemeClr val="tx1"/>
                </a:solidFill>
              </a:rPr>
              <a:t>information technology (it)</a:t>
            </a:r>
          </a:p>
          <a:p>
            <a:r>
              <a:rPr lang="en-GB" dirty="0">
                <a:solidFill>
                  <a:srgbClr val="002060"/>
                </a:solidFill>
              </a:rPr>
              <a:t>College 			              : </a:t>
            </a:r>
            <a:r>
              <a:rPr lang="en-US" dirty="0" err="1">
                <a:solidFill>
                  <a:schemeClr val="tx1"/>
                </a:solidFill>
              </a:rPr>
              <a:t>Vignan's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lara</a:t>
            </a:r>
            <a:r>
              <a:rPr lang="en-US" dirty="0">
                <a:solidFill>
                  <a:schemeClr val="tx1"/>
                </a:solidFill>
              </a:rPr>
              <a:t> institute of technology and science</a:t>
            </a:r>
          </a:p>
          <a:p>
            <a:r>
              <a:rPr lang="en-US" dirty="0">
                <a:solidFill>
                  <a:srgbClr val="002060"/>
                </a:solidFill>
              </a:rPr>
              <a:t>College state 		              : </a:t>
            </a:r>
            <a:r>
              <a:rPr lang="en-US" dirty="0">
                <a:solidFill>
                  <a:schemeClr val="tx1"/>
                </a:solidFill>
              </a:rPr>
              <a:t>Andhra Pradesh</a:t>
            </a:r>
          </a:p>
          <a:p>
            <a:r>
              <a:rPr lang="en-US" dirty="0">
                <a:solidFill>
                  <a:srgbClr val="002060"/>
                </a:solidFill>
              </a:rPr>
              <a:t>Internship domain                            :	</a:t>
            </a:r>
            <a:r>
              <a:rPr lang="en-US" dirty="0">
                <a:solidFill>
                  <a:schemeClr val="tx1"/>
                </a:solidFill>
              </a:rPr>
              <a:t>cyber security with kali </a:t>
            </a:r>
            <a:r>
              <a:rPr lang="en-US" dirty="0" err="1">
                <a:solidFill>
                  <a:schemeClr val="tx1"/>
                </a:solidFill>
              </a:rPr>
              <a:t>linux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rgbClr val="002060"/>
                </a:solidFill>
              </a:rPr>
              <a:t>Internship start date and end date : </a:t>
            </a:r>
            <a:r>
              <a:rPr lang="en-US" dirty="0">
                <a:solidFill>
                  <a:schemeClr val="tx1"/>
                </a:solidFill>
              </a:rPr>
              <a:t>5.6.2024 to 12.7.2024</a:t>
            </a:r>
          </a:p>
          <a:p>
            <a:endParaRPr lang="en-US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52792A-989A-FF97-D575-D2C22103F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0976" y="502921"/>
            <a:ext cx="2248992" cy="234086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1287" y="493812"/>
            <a:ext cx="10449519" cy="1188720"/>
          </a:xfrm>
        </p:spPr>
        <p:txBody>
          <a:bodyPr anchor="ctr"/>
          <a:lstStyle/>
          <a:p>
            <a:r>
              <a:rPr lang="en-GB" dirty="0"/>
              <a:t>links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2074646"/>
            <a:ext cx="11029615" cy="3634486"/>
          </a:xfrm>
        </p:spPr>
        <p:txBody>
          <a:bodyPr/>
          <a:lstStyle/>
          <a:p>
            <a:r>
              <a:rPr lang="en-US"/>
              <a:t>https://github.com/TammaReddy123/Steganograph.git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589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/>
              <a:t>PROJECT TITLE/Problem Statement</a:t>
            </a:r>
            <a:br>
              <a:rPr lang="en-GB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0876"/>
            <a:ext cx="11029615" cy="3634486"/>
          </a:xfrm>
        </p:spPr>
        <p:txBody>
          <a:bodyPr>
            <a:normAutofit/>
          </a:bodyPr>
          <a:lstStyle/>
          <a:p>
            <a:endParaRPr lang="en-US" sz="30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Hiding Text Inside an Image Using Steganography</a:t>
            </a:r>
          </a:p>
          <a:p>
            <a:endParaRPr lang="en-US" sz="3000" b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000" b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000" b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478BFF-BB4F-FF59-6227-1C42460E1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9042" y="3708119"/>
            <a:ext cx="2069432" cy="206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835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285" y="243614"/>
            <a:ext cx="9905998" cy="942057"/>
          </a:xfrm>
        </p:spPr>
        <p:txBody>
          <a:bodyPr anchor="ctr"/>
          <a:lstStyle/>
          <a:p>
            <a:r>
              <a:rPr lang="en-US" dirty="0"/>
              <a:t>AGENDA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172CC2A-0AF4-ECE4-CCE1-AD9E681C3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716" y="1106486"/>
            <a:ext cx="9905999" cy="5230305"/>
          </a:xfrm>
        </p:spPr>
        <p:txBody>
          <a:bodyPr>
            <a:noAutofit/>
          </a:bodyPr>
          <a:lstStyle/>
          <a:p>
            <a:pPr marL="630000" lvl="2" indent="0">
              <a:buNone/>
            </a:pPr>
            <a:r>
              <a:rPr lang="en-US" sz="1500" b="1" dirty="0">
                <a:solidFill>
                  <a:schemeClr val="bg1"/>
                </a:solidFill>
              </a:rPr>
              <a:t>Introduction to Steganography</a:t>
            </a:r>
          </a:p>
          <a:p>
            <a:pPr marL="630000" lvl="2" indent="0">
              <a:buNone/>
            </a:pPr>
            <a:r>
              <a:rPr lang="en-US" sz="1500" dirty="0"/>
              <a:t>		Definition and purpose</a:t>
            </a:r>
          </a:p>
          <a:p>
            <a:pPr marL="630000" lvl="2" indent="0">
              <a:buNone/>
            </a:pPr>
            <a:r>
              <a:rPr lang="en-US" sz="1500" dirty="0"/>
              <a:t>		Brief history and origin </a:t>
            </a:r>
          </a:p>
          <a:p>
            <a:pPr marL="630000" lvl="2" indent="0">
              <a:buNone/>
            </a:pPr>
            <a:r>
              <a:rPr lang="en-US" sz="1500" b="1" dirty="0">
                <a:solidFill>
                  <a:schemeClr val="bg1"/>
                </a:solidFill>
              </a:rPr>
              <a:t>How Steganography works</a:t>
            </a:r>
          </a:p>
          <a:p>
            <a:pPr marL="630000" lvl="2" indent="0">
              <a:buNone/>
            </a:pPr>
            <a:r>
              <a:rPr lang="en-US" sz="1500" dirty="0"/>
              <a:t>		Embedding process</a:t>
            </a:r>
          </a:p>
          <a:p>
            <a:pPr marL="630000" lvl="2" indent="0">
              <a:buNone/>
            </a:pPr>
            <a:r>
              <a:rPr lang="en-US" sz="1500" dirty="0"/>
              <a:t>		Extraction Process</a:t>
            </a:r>
          </a:p>
          <a:p>
            <a:pPr marL="630000" lvl="2" indent="0">
              <a:buNone/>
            </a:pPr>
            <a:r>
              <a:rPr lang="en-US" sz="1500" b="1" dirty="0">
                <a:solidFill>
                  <a:schemeClr val="bg1"/>
                </a:solidFill>
              </a:rPr>
              <a:t>Practical Applications</a:t>
            </a:r>
          </a:p>
          <a:p>
            <a:pPr marL="630000" lvl="2" indent="0">
              <a:buNone/>
            </a:pPr>
            <a:r>
              <a:rPr lang="en-US" sz="1500" dirty="0"/>
              <a:t>		Digital Communication</a:t>
            </a:r>
          </a:p>
          <a:p>
            <a:pPr marL="630000" lvl="2" indent="0">
              <a:buNone/>
            </a:pPr>
            <a:r>
              <a:rPr lang="en-US" sz="1500" b="1" dirty="0">
                <a:solidFill>
                  <a:schemeClr val="bg1"/>
                </a:solidFill>
              </a:rPr>
              <a:t>Techniques and tools</a:t>
            </a:r>
          </a:p>
          <a:p>
            <a:pPr marL="630000" lvl="2" indent="0">
              <a:buNone/>
            </a:pPr>
            <a:r>
              <a:rPr lang="en-US" sz="1500" dirty="0"/>
              <a:t>		Methods overview</a:t>
            </a:r>
          </a:p>
          <a:p>
            <a:pPr marL="630000" lvl="2" indent="0">
              <a:buNone/>
            </a:pPr>
            <a:r>
              <a:rPr lang="en-US" sz="1500" dirty="0"/>
              <a:t>		Popular tools</a:t>
            </a:r>
          </a:p>
          <a:p>
            <a:pPr marL="630000" lvl="2" indent="0">
              <a:buNone/>
            </a:pPr>
            <a:r>
              <a:rPr lang="en-US" sz="1500" dirty="0" err="1">
                <a:solidFill>
                  <a:schemeClr val="bg1"/>
                </a:solidFill>
              </a:rPr>
              <a:t>Stegaanogrphy</a:t>
            </a:r>
            <a:r>
              <a:rPr lang="en-US" sz="1500" dirty="0">
                <a:solidFill>
                  <a:schemeClr val="bg1"/>
                </a:solidFill>
              </a:rPr>
              <a:t> vs Encryption</a:t>
            </a:r>
          </a:p>
          <a:p>
            <a:pPr marL="630000" lvl="2" indent="0">
              <a:buNone/>
            </a:pPr>
            <a:r>
              <a:rPr lang="en-US" sz="1500" dirty="0"/>
              <a:t>		Differences and similarities</a:t>
            </a:r>
          </a:p>
          <a:p>
            <a:pPr marL="630000" lvl="2" indent="0">
              <a:buNone/>
            </a:pPr>
            <a:r>
              <a:rPr lang="en-US" sz="1500" dirty="0"/>
              <a:t>		Use of steganography</a:t>
            </a:r>
          </a:p>
          <a:p>
            <a:pPr marL="630000" lvl="2" indent="0">
              <a:buNone/>
            </a:pPr>
            <a:r>
              <a:rPr lang="en-US" sz="1500" b="1" dirty="0">
                <a:solidFill>
                  <a:schemeClr val="bg1"/>
                </a:solidFill>
              </a:rPr>
              <a:t>Conclusion</a:t>
            </a:r>
          </a:p>
          <a:p>
            <a:pPr marL="630000" lvl="2" indent="0">
              <a:buNone/>
            </a:pPr>
            <a:r>
              <a:rPr lang="en-US" sz="1500" dirty="0"/>
              <a:t>		Key Points Recap</a:t>
            </a:r>
          </a:p>
          <a:p>
            <a:pPr marL="630000" lvl="2" indent="0">
              <a:buNone/>
            </a:pPr>
            <a:r>
              <a:rPr lang="en-US" sz="1500" dirty="0"/>
              <a:t>		Important in Data Security</a:t>
            </a:r>
            <a:endParaRPr lang="en-IN" sz="1500" dirty="0"/>
          </a:p>
          <a:p>
            <a:endParaRPr lang="en-IN" sz="15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19F3BCA-F822-FB4D-2F44-D9C88ABF3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1510" y="4855082"/>
            <a:ext cx="1640205" cy="164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825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285" y="0"/>
            <a:ext cx="9905998" cy="1289304"/>
          </a:xfrm>
        </p:spPr>
        <p:txBody>
          <a:bodyPr anchor="ctr"/>
          <a:lstStyle/>
          <a:p>
            <a:r>
              <a:rPr lang="en-US" dirty="0"/>
              <a:t>PROJECT 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717" y="996758"/>
            <a:ext cx="9905999" cy="5769802"/>
          </a:xfrm>
        </p:spPr>
        <p:txBody>
          <a:bodyPr>
            <a:normAutofit fontScale="40000" lnSpcReduction="20000"/>
          </a:bodyPr>
          <a:lstStyle/>
          <a:p>
            <a:r>
              <a:rPr lang="en-US" sz="3800" b="1" dirty="0">
                <a:solidFill>
                  <a:schemeClr val="bg1"/>
                </a:solidFill>
              </a:rPr>
              <a:t>Introduction to Steganography :</a:t>
            </a:r>
            <a:endParaRPr lang="en-US" sz="25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sz="2500" dirty="0"/>
              <a:t>	Definition and Purpose: Concealing data to ensure privacy and confidentiality.</a:t>
            </a:r>
          </a:p>
          <a:p>
            <a:pPr marL="457200" lvl="1" indent="0">
              <a:buNone/>
            </a:pPr>
            <a:r>
              <a:rPr lang="en-US" sz="2500" dirty="0"/>
              <a:t>	Brief History and Origin: Evolution from ancient to modern techniques</a:t>
            </a:r>
            <a:r>
              <a:rPr lang="en-US" sz="2400" dirty="0"/>
              <a:t>.</a:t>
            </a:r>
          </a:p>
          <a:p>
            <a:r>
              <a:rPr lang="en-US" sz="3800" b="1" dirty="0">
                <a:solidFill>
                  <a:schemeClr val="bg1"/>
                </a:solidFill>
              </a:rPr>
              <a:t> How Steganography Works :</a:t>
            </a:r>
            <a:endParaRPr lang="en-US" sz="25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500" dirty="0"/>
              <a:t>	</a:t>
            </a:r>
            <a:r>
              <a:rPr lang="en-US" sz="3000" dirty="0"/>
              <a:t>Embedding Process: Methods of hiding information within images, audio, or text.</a:t>
            </a:r>
          </a:p>
          <a:p>
            <a:pPr marL="0" indent="0">
              <a:buNone/>
            </a:pPr>
            <a:r>
              <a:rPr lang="en-US" sz="3000" dirty="0"/>
              <a:t>	Extraction Process: Techniques for retrieving hidden data without detection.</a:t>
            </a:r>
          </a:p>
          <a:p>
            <a:pPr marL="0" indent="0">
              <a:buNone/>
            </a:pPr>
            <a:r>
              <a:rPr lang="en-US" sz="3000" dirty="0"/>
              <a:t>	Detection Avoidance: Strategies to prevent discovery by unauthorized parties.</a:t>
            </a:r>
            <a:r>
              <a:rPr lang="en-US" sz="3000" b="1" dirty="0"/>
              <a:t> </a:t>
            </a:r>
          </a:p>
          <a:p>
            <a:pPr marL="0" marR="0" lvl="0" indent="0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    </a:t>
            </a:r>
            <a:r>
              <a:rPr kumimoji="0" lang="en-US" altLang="en-US" sz="3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Practical Applications :</a:t>
            </a:r>
            <a:endParaRPr lang="en-US" altLang="en-US" sz="25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Everyday Uses: Instances where steganography is applied in digital communications.</a:t>
            </a:r>
          </a:p>
          <a:p>
            <a:pPr marL="0" indent="0">
              <a:buNone/>
            </a:pPr>
            <a:r>
              <a:rPr lang="en-US" altLang="en-US" sz="2500" dirty="0">
                <a:latin typeface="Arial" panose="020B0604020202020204" pitchFamily="34" charset="0"/>
              </a:rPr>
              <a:t>	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Examples in Action: Real-world scenarios illustrating steganographic technique.</a:t>
            </a:r>
          </a:p>
          <a:p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sz="3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Techniques and Tools :</a:t>
            </a:r>
            <a:endParaRPr lang="en-US" sz="3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sz="2400" dirty="0"/>
              <a:t>	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Overview of Methods: Various approaches to embedding and extracting hidden data.</a:t>
            </a:r>
          </a:p>
          <a:p>
            <a:pPr marL="0" indent="0">
              <a:buNone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	Popular Tools: Software and utilities commonly utilized for steganographic purposes</a:t>
            </a:r>
            <a:r>
              <a:rPr lang="en-US" dirty="0"/>
              <a:t>.</a:t>
            </a:r>
          </a:p>
          <a:p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Steganography vs. Encryption :</a:t>
            </a:r>
            <a:endParaRPr lang="en-US" sz="4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sz="2400" dirty="0"/>
              <a:t>	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Differences and Similarities: Contrasting roles in securing data.</a:t>
            </a:r>
          </a:p>
          <a:p>
            <a:pPr marL="0" indent="0">
              <a:buNone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	Complementary Security Layer: Enhancing confidentiality when used alongside encryption.</a:t>
            </a:r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 :</a:t>
            </a:r>
            <a:endParaRPr lang="en-US" sz="3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	Recap of Key Points: Summary of essential concepts covered in the presentation.</a:t>
            </a:r>
          </a:p>
          <a:p>
            <a:pPr marL="457200" lvl="1" indent="0">
              <a:buNone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	Importance in Data Security: Role of steganography in safeguarding sensitive information.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E10D55-7FAF-C852-1AC0-67129364C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1050" y="4754117"/>
            <a:ext cx="1877949" cy="187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653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24742"/>
            <a:ext cx="9905998" cy="1182850"/>
          </a:xfrm>
        </p:spPr>
        <p:txBody>
          <a:bodyPr anchor="ctr"/>
          <a:lstStyle/>
          <a:p>
            <a:r>
              <a:rPr lang="en-US" sz="2800"/>
              <a:t>WHO ARE THE END USERS of this project?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7F841C8-6DA0-3492-D9EF-7C579FA5410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23734" y="949250"/>
            <a:ext cx="11175047" cy="4959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Information Security Professionals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Security analysts, IT professionals, and cybersecurity experts who need to understand how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steganography can be used to hide sensitive information and potential threats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Digital Forensics Investigators</a:t>
            </a:r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Professionals involved in digital forensics who need to detect and analyze hidden data within digital media.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Government and Law Enforcement Agencies : </a:t>
            </a:r>
            <a:r>
              <a:rPr kumimoji="0" lang="en-US" altLang="en-US" sz="12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Agencies concerned wi</a:t>
            </a: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th national security</a:t>
            </a:r>
            <a:r>
              <a:rPr lang="en-US" alt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and law enforcement that deal with 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Related to data concealment and detection.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Journalists and Whistleblowers: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Individuals involved in investigative journalism or whistleblowing who need to securely transmit sensitive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information while   maintaining anonymity.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endParaRPr lang="en-US" altLang="en-US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Corporate Security Teams :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Security teams within organizations concerned with protecting intellectual property or sensitive corporate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 data from unauthorized access or theft.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en-US" alt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Educational and Researches :</a:t>
            </a: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Academics and researchers in the field of computer </a:t>
            </a:r>
            <a:r>
              <a:rPr lang="en-US" alt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science,Cryptography</a:t>
            </a: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,and information security who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study steganography techniques and their implications.</a:t>
            </a:r>
          </a:p>
        </p:txBody>
      </p:sp>
    </p:spTree>
    <p:extLst>
      <p:ext uri="{BB962C8B-B14F-4D97-AF65-F5344CB8AC3E}">
        <p14:creationId xmlns:p14="http://schemas.microsoft.com/office/powerpoint/2010/main" val="72854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19" y="0"/>
            <a:ext cx="10495239" cy="1188720"/>
          </a:xfrm>
        </p:spPr>
        <p:txBody>
          <a:bodyPr anchor="ctr"/>
          <a:lstStyle/>
          <a:p>
            <a:br>
              <a:rPr lang="en-US" sz="2800" dirty="0"/>
            </a:br>
            <a:r>
              <a:rPr lang="en-US" sz="2800" dirty="0"/>
              <a:t>YOUR SOLUTION AND ITS VALUE PROPOSITION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188720"/>
            <a:ext cx="11029615" cy="4590288"/>
          </a:xfrm>
        </p:spPr>
        <p:txBody>
          <a:bodyPr>
            <a:normAutofit fontScale="85000" lnSpcReduction="10000"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Educational Foundation:</a:t>
            </a:r>
          </a:p>
          <a:p>
            <a:pPr marL="0" indent="0">
              <a:buNone/>
            </a:pP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In a digital age where data privacy and security are paramount, traditional encryption methods may not always suffice due to 	detection risks.</a:t>
            </a:r>
          </a:p>
          <a:p>
            <a:pPr marL="0" indent="0">
              <a:buNone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	Solution: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Steganography offers a stealthier alternative by concealing sensitive information within seemingly innocuous digital carriers like images, 	audio files, or text.</a:t>
            </a:r>
          </a:p>
          <a:p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Practical Applications: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Problem Statement: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Organizations and individuals face increasing threats to their digital assets, necessitating robust yet discreet data protection 	measures.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Solution: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Understanding steganography equips users with practical knowledge to enhance privacy and confidentiality in digital communications, ensuring sensitive 	information 	remains hidden from unauthorized access.</a:t>
            </a:r>
            <a:endParaRPr kumimoji="0" lang="en-US" altLang="en-US" sz="19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Complementary Security Layer:</a:t>
            </a:r>
          </a:p>
          <a:p>
            <a:pPr marL="0" indent="0">
              <a:buNone/>
            </a:pPr>
            <a:r>
              <a:rPr lang="en-US" sz="1050" b="1" dirty="0"/>
              <a:t>	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While encryption secures data by scrambling it, encrypted data can still attract attention and scrutiny.</a:t>
            </a:r>
          </a:p>
          <a:p>
            <a:pPr marL="0" indent="0">
              <a:buNone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	Solution: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Steganography complements encryption by embedding encrypted data within harmless-looking files, adding an extra layer of concealment that reduces the risk of 	detection.</a:t>
            </a:r>
          </a:p>
          <a:p>
            <a:r>
              <a:rPr lang="en-US" sz="2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Awareness and Prevention: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	Problem Statement: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With the rise of cyber threats and digital espionage, awareness of steganography as a potential threat vector is crucial.</a:t>
            </a:r>
          </a:p>
          <a:p>
            <a:pPr marL="0" indent="0"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	Solution: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Educating stakeholders about steganography raises awareness of its capabilities and encourages proactive measures to detect and 	mitigate its misuse.</a:t>
            </a:r>
          </a:p>
          <a:p>
            <a:pPr marL="0" indent="0">
              <a:buNone/>
            </a:pPr>
            <a:endParaRPr lang="en-US" sz="1200" dirty="0"/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851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705" y="347508"/>
            <a:ext cx="10769558" cy="969228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How did you customize the project and make it your 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1507718"/>
            <a:ext cx="10842711" cy="4893082"/>
          </a:xfrm>
        </p:spPr>
        <p:txBody>
          <a:bodyPr>
            <a:normAutofit fontScale="77500" lnSpcReduction="20000"/>
          </a:bodyPr>
          <a:lstStyle/>
          <a:p>
            <a:r>
              <a:rPr lang="en-US" sz="23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Personal Touch in Educational Engagement</a:t>
            </a:r>
          </a:p>
          <a:p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Solution: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Start your presentation with a personal story about a historical or modern application of steganography that inspired you.</a:t>
            </a:r>
          </a:p>
          <a:p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Value: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By sharing a relatable anecdote, you can captivate the audience's interest from the beginning, making the topic more engaging and memorable.</a:t>
            </a:r>
          </a:p>
          <a:p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Innovative Technical Mastery</a:t>
            </a:r>
          </a:p>
          <a:p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Solution: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Develop and demonstrate a custom tool that hides and reveals messages within images or other digital media.</a:t>
            </a:r>
          </a:p>
          <a:p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Value: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Showcase your technical expertise and creativity through a live demonstration, illustrating how steganography works in practice and impressing the audience with hands-on examples.</a:t>
            </a:r>
          </a:p>
          <a:p>
            <a:r>
              <a:rPr lang="en-US" sz="23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Unique Practical Applications</a:t>
            </a:r>
          </a:p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Solution: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Highlight unusual uses of steganography, such as embedding messages in social media images or integrating with augmented reality (AR) experiences.</a:t>
            </a:r>
          </a:p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Value: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Inspire your audience by showing them unexpected and innovative ways steganography can be applied in modern digital environments, sparking creativity and interest.</a:t>
            </a:r>
          </a:p>
          <a:p>
            <a:r>
              <a:rPr lang="en-US" sz="2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Forward-Thinking Future Innovations</a:t>
            </a:r>
          </a:p>
          <a:p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Solution: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Discuss emerging trends like AI-driven steganography and techniques designed to resist quantum computing threats.</a:t>
            </a:r>
          </a:p>
          <a:p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Value: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Position yourself as a forward-thinking expert by sharing insights into future developments in steganography, demonstrating your awareness of cutting-edge technologies and their potential impact on data security.</a:t>
            </a:r>
          </a:p>
          <a:p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386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151" y="0"/>
            <a:ext cx="10833567" cy="1051560"/>
          </a:xfrm>
        </p:spPr>
        <p:txBody>
          <a:bodyPr anchor="ctr"/>
          <a:lstStyle/>
          <a:p>
            <a:r>
              <a:rPr lang="en-GB" dirty="0"/>
              <a:t>MODELLING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783" y="940790"/>
            <a:ext cx="11029615" cy="5780050"/>
          </a:xfrm>
        </p:spPr>
        <p:txBody>
          <a:bodyPr>
            <a:normAutofit/>
          </a:bodyPr>
          <a:lstStyle/>
          <a:p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Requirements Gathering: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Use Cases: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Embedding Messages: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Users should be able to hide messages within digital images.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Extracting Messages: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Users should be able to retrieve hidden messages from images.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User Stories: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As a user, I want to securely embed a message into an image without altering its appearance.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As a user, I want to extract hidden messages from images to view sensitive information.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System Design 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Case Diagram: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Illustrates interactions between users and the system for embedding and extracting messages.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Sequence Diagram: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Shows the flow of actions between components during embedding and extraction processes.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Class Diagram: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Defines modular components like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ImageHandler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EncryptionModule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their relationships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 Approach :</a:t>
            </a:r>
            <a:endParaRPr lang="en-US" sz="13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>
                <a:latin typeface="Arial" panose="020B0604020202020204" pitchFamily="34" charset="0"/>
                <a:cs typeface="Arial" panose="020B0604020202020204" pitchFamily="34" charset="0"/>
              </a:rPr>
              <a:t>Iterative Development:</a:t>
            </a:r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 Regularly deliver working software, adapting to evolving requirements.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>
                <a:latin typeface="Arial" panose="020B0604020202020204" pitchFamily="34" charset="0"/>
                <a:cs typeface="Arial" panose="020B0604020202020204" pitchFamily="34" charset="0"/>
              </a:rPr>
              <a:t>Flexibility:</a:t>
            </a:r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 Emphasize responsiveness to change, allowing for updates based on security needs and user feedback.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081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2EC1-B7BF-CE7B-C9A6-7635DA95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255" y="192060"/>
            <a:ext cx="11029616" cy="956808"/>
          </a:xfrm>
        </p:spPr>
        <p:txBody>
          <a:bodyPr anchor="ctr"/>
          <a:lstStyle/>
          <a:p>
            <a:r>
              <a:rPr lang="en-GB" dirty="0"/>
              <a:t>Results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ACB0-5504-CAD6-951C-D14217A08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5511" y="922502"/>
            <a:ext cx="11029615" cy="5441722"/>
          </a:xfrm>
        </p:spPr>
        <p:txBody>
          <a:bodyPr>
            <a:normAutofit lnSpcReduction="10000"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 System Implementation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Tool Development: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Created a steganographic tool using LSB (Least Significant Bit) substitution and AES encryption.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Features: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Enables secure embedding and extraction of messages within digital images.</a:t>
            </a:r>
          </a:p>
          <a:p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Clear Requirements Achievement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Precise Requirements: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Defined detailed functional (use cases for embedding and extracting messages) and non-functional requirements (security, performance, usability).</a:t>
            </a:r>
          </a:p>
          <a:p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Structured System Design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UML Diagrams: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Used Use Case, Sequence, and Class diagrams to visualize system components.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Benefits: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Promotes modular design, scalability, and reusability of system elements</a:t>
            </a:r>
            <a:r>
              <a:rPr lang="en-US" sz="1050" dirty="0"/>
              <a:t>.</a:t>
            </a:r>
          </a:p>
          <a:p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Agile Development Benefits :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Methodology: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Adopted Agile for iterative development and continuous improvement.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Adaptation: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Flexibility to incorporate stakeholder feedback and adjust to changing requirements quickly.</a:t>
            </a:r>
          </a:p>
          <a:p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Enhanced Data Security Measures :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Encryption: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AES encryption used to secure messages before embedding.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Data Integrity: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Implemented checksums to verify data integrity and ensure secure communication.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050" dirty="0"/>
          </a:p>
          <a:p>
            <a:pPr>
              <a:buFont typeface="Arial" panose="020B0604020202020204" pitchFamily="34" charset="0"/>
              <a:buChar char="•"/>
            </a:pP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6273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D289AE2-D2AE-49D1-AFAC-3A79F6794255}">
  <ds:schemaRefs>
    <ds:schemaRef ds:uri="16c05727-aa75-4e4a-9b5f-8a80a1165891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27</TotalTime>
  <Words>1311</Words>
  <Application>Microsoft Office PowerPoint</Application>
  <PresentationFormat>Widescreen</PresentationFormat>
  <Paragraphs>135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Times New Roman</vt:lpstr>
      <vt:lpstr>Tw Cen MT</vt:lpstr>
      <vt:lpstr>Circuit</vt:lpstr>
      <vt:lpstr>Student Details</vt:lpstr>
      <vt:lpstr>PROJECT TITLE/Problem Statement </vt:lpstr>
      <vt:lpstr>AGENDA</vt:lpstr>
      <vt:lpstr>PROJECT  OVERVIEW</vt:lpstr>
      <vt:lpstr>WHO ARE THE END USERS of this project?</vt:lpstr>
      <vt:lpstr> YOUR SOLUTION AND ITS VALUE PROPOSITION</vt:lpstr>
      <vt:lpstr>How did you customize the project and make it your own</vt:lpstr>
      <vt:lpstr>MODELLING</vt:lpstr>
      <vt:lpstr>Results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Jitendra Reddy Tamma</cp:lastModifiedBy>
  <cp:revision>3</cp:revision>
  <dcterms:created xsi:type="dcterms:W3CDTF">2021-05-26T16:50:10Z</dcterms:created>
  <dcterms:modified xsi:type="dcterms:W3CDTF">2024-07-12T07:13:53Z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